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8"/>
  </p:notesMasterIdLst>
  <p:handoutMasterIdLst>
    <p:handoutMasterId r:id="rId39"/>
  </p:handoutMasterIdLst>
  <p:sldIdLst>
    <p:sldId id="334" r:id="rId2"/>
    <p:sldId id="308" r:id="rId3"/>
    <p:sldId id="312" r:id="rId4"/>
    <p:sldId id="309" r:id="rId5"/>
    <p:sldId id="329" r:id="rId6"/>
    <p:sldId id="315" r:id="rId7"/>
    <p:sldId id="316" r:id="rId8"/>
    <p:sldId id="325" r:id="rId9"/>
    <p:sldId id="330" r:id="rId10"/>
    <p:sldId id="326" r:id="rId11"/>
    <p:sldId id="278" r:id="rId12"/>
    <p:sldId id="279" r:id="rId13"/>
    <p:sldId id="286" r:id="rId14"/>
    <p:sldId id="287" r:id="rId15"/>
    <p:sldId id="288" r:id="rId16"/>
    <p:sldId id="289" r:id="rId17"/>
    <p:sldId id="291" r:id="rId18"/>
    <p:sldId id="332" r:id="rId19"/>
    <p:sldId id="292" r:id="rId20"/>
    <p:sldId id="293" r:id="rId21"/>
    <p:sldId id="311" r:id="rId22"/>
    <p:sldId id="294" r:id="rId23"/>
    <p:sldId id="295" r:id="rId24"/>
    <p:sldId id="296" r:id="rId25"/>
    <p:sldId id="324" r:id="rId26"/>
    <p:sldId id="297" r:id="rId27"/>
    <p:sldId id="298" r:id="rId28"/>
    <p:sldId id="299" r:id="rId29"/>
    <p:sldId id="300" r:id="rId30"/>
    <p:sldId id="301" r:id="rId31"/>
    <p:sldId id="302" r:id="rId32"/>
    <p:sldId id="283" r:id="rId33"/>
    <p:sldId id="285" r:id="rId34"/>
    <p:sldId id="260" r:id="rId35"/>
    <p:sldId id="262" r:id="rId36"/>
    <p:sldId id="320"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5D1BEB9-CB05-43C0-9DA6-73B8EA3761F4}" type="datetimeFigureOut">
              <a:rPr lang="en-US" smtClean="0"/>
              <a:pPr/>
              <a:t>3/21/2020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7F580BD-F63C-41A8-9F5D-DEE6B883170F}" type="slidenum">
              <a:rPr lang="en-US" smtClean="0"/>
              <a:pPr/>
              <a:t>‹#›</a:t>
            </a:fld>
            <a:endParaRPr lang="en-US"/>
          </a:p>
        </p:txBody>
      </p:sp>
    </p:spTree>
    <p:extLst>
      <p:ext uri="{BB962C8B-B14F-4D97-AF65-F5344CB8AC3E}">
        <p14:creationId xmlns:p14="http://schemas.microsoft.com/office/powerpoint/2010/main" val="795297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CDBF337-AAF0-4641-9DC8-DC54EEB9EE34}" type="datetimeFigureOut">
              <a:rPr lang="en-US" smtClean="0"/>
              <a:pPr/>
              <a:t>3/21/2020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B9ADFC1-9A1E-4FC1-9AAB-A29BBB5951F3}" type="slidenum">
              <a:rPr lang="en-US" smtClean="0"/>
              <a:pPr/>
              <a:t>‹#›</a:t>
            </a:fld>
            <a:endParaRPr lang="en-US"/>
          </a:p>
        </p:txBody>
      </p:sp>
    </p:spTree>
    <p:extLst>
      <p:ext uri="{BB962C8B-B14F-4D97-AF65-F5344CB8AC3E}">
        <p14:creationId xmlns:p14="http://schemas.microsoft.com/office/powerpoint/2010/main" val="3143265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9ADFC1-9A1E-4FC1-9AAB-A29BBB5951F3}"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51C7256-E578-4F5A-9514-62589535140F}" type="datetimeFigureOut">
              <a:rPr lang="en-US" smtClean="0"/>
              <a:pPr/>
              <a:t>3/21/2020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C9AE9B6-54E5-407C-9ABA-F614C79B5B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1C7256-E578-4F5A-9514-62589535140F}"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9AE9B6-54E5-407C-9ABA-F614C79B5B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1C7256-E578-4F5A-9514-62589535140F}"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9AE9B6-54E5-407C-9ABA-F614C79B5B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1C7256-E578-4F5A-9514-62589535140F}"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9AE9B6-54E5-407C-9ABA-F614C79B5B1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1C7256-E578-4F5A-9514-62589535140F}"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9AE9B6-54E5-407C-9ABA-F614C79B5B1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1C7256-E578-4F5A-9514-62589535140F}" type="datetimeFigureOut">
              <a:rPr lang="en-US" smtClean="0"/>
              <a:pPr/>
              <a:t>3/21/2020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9AE9B6-54E5-407C-9ABA-F614C79B5B1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1C7256-E578-4F5A-9514-62589535140F}" type="datetimeFigureOut">
              <a:rPr lang="en-US" smtClean="0"/>
              <a:pPr/>
              <a:t>3/21/2020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9AE9B6-54E5-407C-9ABA-F614C79B5B1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1C7256-E578-4F5A-9514-62589535140F}" type="datetimeFigureOut">
              <a:rPr lang="en-US" smtClean="0"/>
              <a:pPr/>
              <a:t>3/21/2020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9AE9B6-54E5-407C-9ABA-F614C79B5B1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1C7256-E578-4F5A-9514-62589535140F}" type="datetimeFigureOut">
              <a:rPr lang="en-US" smtClean="0"/>
              <a:pPr/>
              <a:t>3/21/2020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C9AE9B6-54E5-407C-9ABA-F614C79B5B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51C7256-E578-4F5A-9514-62589535140F}" type="datetimeFigureOut">
              <a:rPr lang="en-US" smtClean="0"/>
              <a:pPr/>
              <a:t>3/21/2020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9AE9B6-54E5-407C-9ABA-F614C79B5B1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1C7256-E578-4F5A-9514-62589535140F}" type="datetimeFigureOut">
              <a:rPr lang="en-US" smtClean="0"/>
              <a:pPr/>
              <a:t>3/21/2020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C9AE9B6-54E5-407C-9ABA-F614C79B5B1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1C7256-E578-4F5A-9514-62589535140F}" type="datetimeFigureOut">
              <a:rPr lang="en-US" smtClean="0"/>
              <a:pPr/>
              <a:t>3/21/2020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9AE9B6-54E5-407C-9ABA-F614C79B5B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5400" b="1" dirty="0">
                <a:solidFill>
                  <a:prstClr val="black"/>
                </a:solidFill>
                <a:ea typeface="+mj-ea"/>
                <a:cs typeface="+mj-cs"/>
              </a:rPr>
              <a:t>Sustainable Human Development</a:t>
            </a:r>
            <a:br>
              <a:rPr lang="en-US" sz="5400" b="1" dirty="0">
                <a:solidFill>
                  <a:prstClr val="black"/>
                </a:solidFill>
                <a:ea typeface="+mj-ea"/>
                <a:cs typeface="+mj-cs"/>
              </a:rPr>
            </a:br>
            <a:r>
              <a:rPr lang="en-US" sz="5400" b="1" dirty="0">
                <a:solidFill>
                  <a:prstClr val="black"/>
                </a:solidFill>
                <a:ea typeface="+mj-ea"/>
                <a:cs typeface="+mj-cs"/>
              </a:rPr>
              <a:t/>
            </a:r>
            <a:br>
              <a:rPr lang="en-US" sz="5400" b="1" dirty="0">
                <a:solidFill>
                  <a:prstClr val="black"/>
                </a:solidFill>
                <a:ea typeface="+mj-ea"/>
                <a:cs typeface="+mj-cs"/>
              </a:rPr>
            </a:br>
            <a:endParaRPr lang="en-US" sz="5400" dirty="0"/>
          </a:p>
        </p:txBody>
      </p:sp>
    </p:spTree>
    <p:extLst>
      <p:ext uri="{BB962C8B-B14F-4D97-AF65-F5344CB8AC3E}">
        <p14:creationId xmlns:p14="http://schemas.microsoft.com/office/powerpoint/2010/main" val="1558054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626291"/>
          </a:xfrm>
        </p:spPr>
        <p:txBody>
          <a:bodyPr>
            <a:normAutofit/>
          </a:bodyPr>
          <a:lstStyle/>
          <a:p>
            <a:endParaRPr lang="en-US" dirty="0"/>
          </a:p>
          <a:p>
            <a:r>
              <a:rPr lang="en-US" sz="3600" dirty="0">
                <a:latin typeface="Times New Roman" pitchFamily="18" charset="0"/>
                <a:cs typeface="Times New Roman" pitchFamily="18" charset="0"/>
              </a:rPr>
              <a:t>To Combat climate change and promoting renewable energy</a:t>
            </a:r>
          </a:p>
          <a:p>
            <a:r>
              <a:rPr lang="en-US" sz="3600" dirty="0">
                <a:latin typeface="Times New Roman" pitchFamily="18" charset="0"/>
                <a:cs typeface="Times New Roman" pitchFamily="18" charset="0"/>
              </a:rPr>
              <a:t>Conservation and sustainability of our oceans , seas etc. </a:t>
            </a:r>
          </a:p>
          <a:p>
            <a:r>
              <a:rPr lang="en-US" sz="3600" dirty="0">
                <a:latin typeface="Times New Roman" pitchFamily="18" charset="0"/>
                <a:cs typeface="Times New Roman" pitchFamily="18" charset="0"/>
              </a:rPr>
              <a:t>Protection of ecosystem, land degradation and biodiversity etc</a:t>
            </a:r>
          </a:p>
          <a:p>
            <a:r>
              <a:rPr lang="en-US" sz="3600" dirty="0">
                <a:latin typeface="Times New Roman" pitchFamily="18" charset="0"/>
                <a:cs typeface="Times New Roman" pitchFamily="18" charset="0"/>
              </a:rPr>
              <a:t>Justice for all. </a:t>
            </a:r>
          </a:p>
          <a:p>
            <a:pPr>
              <a:buNone/>
            </a:pPr>
            <a:endParaRPr lang="en-US" sz="3600" dirty="0">
              <a:latin typeface="Times New Roman" pitchFamily="18" charset="0"/>
              <a:cs typeface="Times New Roman" pitchFamily="18" charset="0"/>
            </a:endParaRPr>
          </a:p>
          <a:p>
            <a:pPr>
              <a:buNone/>
            </a:pPr>
            <a:endParaRPr lang="en-US"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11471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5854891"/>
          </a:xfrm>
        </p:spPr>
        <p:txBody>
          <a:bodyPr>
            <a:normAutofit/>
          </a:bodyPr>
          <a:lstStyle/>
          <a:p>
            <a:pPr algn="just"/>
            <a:endParaRPr lang="en-US" dirty="0" smtClean="0"/>
          </a:p>
          <a:p>
            <a:pPr algn="just"/>
            <a:r>
              <a:rPr lang="en-US" dirty="0" smtClean="0"/>
              <a:t>Overtime</a:t>
            </a:r>
            <a:r>
              <a:rPr lang="en-US" dirty="0"/>
              <a:t>, the idiom of sustainable development has been incorporated into international Political discourse. </a:t>
            </a:r>
          </a:p>
          <a:p>
            <a:pPr algn="just"/>
            <a:r>
              <a:rPr lang="en-US" dirty="0"/>
              <a:t>Sustainable development as a political concept denotes a basket of normative concerns, including the welfare of present and future generations, attention to the basic needs of the poor, protection of the natural environment, and public participation in environment and development decision making ( </a:t>
            </a:r>
            <a:r>
              <a:rPr lang="en-US" dirty="0" err="1"/>
              <a:t>Laffert</a:t>
            </a:r>
            <a:r>
              <a:rPr lang="en-US" dirty="0"/>
              <a:t>, 1996, Meadow croft, 2007a).</a:t>
            </a:r>
          </a:p>
        </p:txBody>
      </p:sp>
    </p:spTree>
    <p:extLst>
      <p:ext uri="{BB962C8B-B14F-4D97-AF65-F5344CB8AC3E}">
        <p14:creationId xmlns:p14="http://schemas.microsoft.com/office/powerpoint/2010/main" val="630693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pPr algn="just"/>
            <a:r>
              <a:rPr lang="en-US" dirty="0"/>
              <a:t>It is much like other value-laden pol. concepts (consider justice, freedom and democracy’), which are subject to constant reinterpretation, and about which we argue continuously. </a:t>
            </a:r>
          </a:p>
          <a:p>
            <a:pPr marL="82296"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534846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The sustainable development is all about governance. The idea was formulated because of dissatisfaction with existing (‘unsuitable’) development patterns. </a:t>
            </a:r>
          </a:p>
          <a:p>
            <a:pPr algn="just"/>
            <a:r>
              <a:rPr lang="en-US" dirty="0"/>
              <a:t>And the assumption was that conscious and collective –i.e. political – intervention would be required to shift the societal development trajectory on to more sustainable lines. </a:t>
            </a:r>
          </a:p>
          <a:p>
            <a:pPr algn="just"/>
            <a:r>
              <a:rPr lang="en-US" dirty="0"/>
              <a:t>Flawed governance practices encourage unsustainable development, so improved governance is required to put things right. </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596815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Autofit/>
          </a:bodyPr>
          <a:lstStyle/>
          <a:p>
            <a:r>
              <a:rPr lang="en-US" sz="2800" dirty="0">
                <a:latin typeface="Times New Roman" pitchFamily="18" charset="0"/>
                <a:cs typeface="Times New Roman" pitchFamily="18" charset="0"/>
              </a:rPr>
              <a:t>So while it is admitted that we can not predict the future, there is also a belief that we can positively influence the way in which it unfolds (</a:t>
            </a:r>
            <a:r>
              <a:rPr lang="en-US" sz="2800" dirty="0" err="1">
                <a:latin typeface="Times New Roman" pitchFamily="18" charset="0"/>
                <a:cs typeface="Times New Roman" pitchFamily="18" charset="0"/>
              </a:rPr>
              <a:t>Meadowcroft</a:t>
            </a:r>
            <a:r>
              <a:rPr lang="en-US" sz="2800" dirty="0">
                <a:latin typeface="Times New Roman" pitchFamily="18" charset="0"/>
                <a:cs typeface="Times New Roman" pitchFamily="18" charset="0"/>
              </a:rPr>
              <a:t>, 1999). </a:t>
            </a:r>
          </a:p>
          <a:p>
            <a:r>
              <a:rPr lang="en-US" sz="2800" dirty="0">
                <a:latin typeface="Times New Roman" pitchFamily="18" charset="0"/>
                <a:cs typeface="Times New Roman" pitchFamily="18" charset="0"/>
              </a:rPr>
              <a:t>Sustainable development implies a change agenda. It is about encouraging the transformation of existing institutions. And we are not talking about a few minor administrative reforms, but rather about  a profound transformation of current practices. </a:t>
            </a:r>
          </a:p>
          <a:p>
            <a:r>
              <a:rPr lang="en-US" sz="2800" dirty="0">
                <a:latin typeface="Times New Roman" pitchFamily="18" charset="0"/>
                <a:cs typeface="Times New Roman" pitchFamily="18" charset="0"/>
              </a:rPr>
              <a:t>Sustainable development is about governing long term socioeconomic change.  </a:t>
            </a:r>
          </a:p>
        </p:txBody>
      </p:sp>
    </p:spTree>
    <p:extLst>
      <p:ext uri="{BB962C8B-B14F-4D97-AF65-F5344CB8AC3E}">
        <p14:creationId xmlns:p14="http://schemas.microsoft.com/office/powerpoint/2010/main" val="1552336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550091"/>
          </a:xfrm>
        </p:spPr>
        <p:txBody>
          <a:bodyPr>
            <a:normAutofit lnSpcReduction="10000"/>
          </a:bodyPr>
          <a:lstStyle/>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Such deep seated reform requires collaboration among all sort of societal actors, including businesses, civil society </a:t>
            </a:r>
            <a:r>
              <a:rPr lang="en-US" dirty="0" smtClean="0">
                <a:latin typeface="Times New Roman" pitchFamily="18" charset="0"/>
                <a:cs typeface="Times New Roman" pitchFamily="18" charset="0"/>
              </a:rPr>
              <a:t>organizations, </a:t>
            </a:r>
            <a:r>
              <a:rPr lang="en-US" dirty="0">
                <a:latin typeface="Times New Roman" pitchFamily="18" charset="0"/>
                <a:cs typeface="Times New Roman" pitchFamily="18" charset="0"/>
              </a:rPr>
              <a:t>and ordinary citizens. </a:t>
            </a:r>
          </a:p>
          <a:p>
            <a:pPr algn="just"/>
            <a:r>
              <a:rPr lang="en-US" dirty="0">
                <a:latin typeface="Times New Roman" pitchFamily="18" charset="0"/>
                <a:cs typeface="Times New Roman" pitchFamily="18" charset="0"/>
              </a:rPr>
              <a:t>Sustainable development involves choices about basic values, about defining the kind of lives citizens wish to live, and the sort of society they wish to build. So it is important that the voice of each citizen be heard in the processes of environment and development decision making. </a:t>
            </a:r>
          </a:p>
          <a:p>
            <a:pPr algn="just"/>
            <a:r>
              <a:rPr lang="en-US" dirty="0">
                <a:latin typeface="Times New Roman" pitchFamily="18" charset="0"/>
                <a:cs typeface="Times New Roman" pitchFamily="18" charset="0"/>
              </a:rPr>
              <a:t>Sustainable development isn’t a technocratic project. that can be realized by experts, but a political project that requires decisions by implicated communities </a:t>
            </a:r>
            <a:endParaRPr lang="en-US" dirty="0" smtClean="0">
              <a:latin typeface="Times New Roman" pitchFamily="18" charset="0"/>
              <a:cs typeface="Times New Roman" pitchFamily="18" charset="0"/>
            </a:endParaRPr>
          </a:p>
          <a:p>
            <a:pPr marL="109728"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a:t>
            </a:r>
            <a:r>
              <a:rPr lang="en-US" dirty="0" err="1">
                <a:latin typeface="Times New Roman" pitchFamily="18" charset="0"/>
                <a:cs typeface="Times New Roman" pitchFamily="18" charset="0"/>
              </a:rPr>
              <a:t>Meadowcroft</a:t>
            </a:r>
            <a:r>
              <a:rPr lang="en-US" dirty="0">
                <a:latin typeface="Times New Roman" pitchFamily="18" charset="0"/>
                <a:cs typeface="Times New Roman" pitchFamily="18" charset="0"/>
              </a:rPr>
              <a:t>, 1999).  </a:t>
            </a:r>
          </a:p>
        </p:txBody>
      </p:sp>
    </p:spTree>
    <p:extLst>
      <p:ext uri="{BB962C8B-B14F-4D97-AF65-F5344CB8AC3E}">
        <p14:creationId xmlns:p14="http://schemas.microsoft.com/office/powerpoint/2010/main" val="2364113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q"/>
            </a:pPr>
            <a:endParaRPr lang="en-US" i="1" dirty="0"/>
          </a:p>
          <a:p>
            <a:pPr>
              <a:buFont typeface="Wingdings" pitchFamily="2" charset="2"/>
              <a:buChar char="q"/>
            </a:pPr>
            <a:r>
              <a:rPr lang="en-US" sz="3200" i="1" dirty="0">
                <a:latin typeface="Times New Roman" pitchFamily="18" charset="0"/>
                <a:cs typeface="Times New Roman" pitchFamily="18" charset="0"/>
              </a:rPr>
              <a:t>The issues related to sustainability can be cited as typical of the kind of complex and deep-seated societal problems which traditional- state-</a:t>
            </a:r>
            <a:r>
              <a:rPr lang="en-US" sz="3200" i="1" dirty="0" err="1">
                <a:latin typeface="Times New Roman" pitchFamily="18" charset="0"/>
                <a:cs typeface="Times New Roman" pitchFamily="18" charset="0"/>
              </a:rPr>
              <a:t>centred</a:t>
            </a:r>
            <a:r>
              <a:rPr lang="en-US" sz="3200" i="1" dirty="0">
                <a:latin typeface="Times New Roman" pitchFamily="18" charset="0"/>
                <a:cs typeface="Times New Roman" pitchFamily="18" charset="0"/>
              </a:rPr>
              <a:t> and hierarchical – modes of governance are ill-equipped to handle ( </a:t>
            </a:r>
            <a:r>
              <a:rPr lang="en-US" sz="3200" i="1" dirty="0" err="1">
                <a:latin typeface="Times New Roman" pitchFamily="18" charset="0"/>
                <a:cs typeface="Times New Roman" pitchFamily="18" charset="0"/>
              </a:rPr>
              <a:t>Kooiman</a:t>
            </a:r>
            <a:r>
              <a:rPr lang="en-US" sz="3200" i="1" dirty="0">
                <a:latin typeface="Times New Roman" pitchFamily="18" charset="0"/>
                <a:cs typeface="Times New Roman" pitchFamily="18" charset="0"/>
              </a:rPr>
              <a:t>, </a:t>
            </a:r>
            <a:r>
              <a:rPr lang="en-US" sz="3200" i="1" dirty="0" smtClean="0">
                <a:latin typeface="Times New Roman" pitchFamily="18" charset="0"/>
                <a:cs typeface="Times New Roman" pitchFamily="18" charset="0"/>
              </a:rPr>
              <a:t>2003</a:t>
            </a:r>
            <a:r>
              <a:rPr lang="en-US" sz="3200" i="1" dirty="0">
                <a:latin typeface="Times New Roman" pitchFamily="18" charset="0"/>
                <a:cs typeface="Times New Roman" pitchFamily="18" charset="0"/>
              </a:rPr>
              <a:t>). </a:t>
            </a:r>
          </a:p>
        </p:txBody>
      </p:sp>
    </p:spTree>
    <p:extLst>
      <p:ext uri="{BB962C8B-B14F-4D97-AF65-F5344CB8AC3E}">
        <p14:creationId xmlns:p14="http://schemas.microsoft.com/office/powerpoint/2010/main" val="3703431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1"/>
            <a:ext cx="8153400" cy="5334000"/>
          </a:xfrm>
        </p:spPr>
        <p:txBody>
          <a:bodyPr>
            <a:normAutofit lnSpcReduction="10000"/>
          </a:bodyPr>
          <a:lstStyle/>
          <a:p>
            <a:pPr marL="82296" indent="0" algn="just">
              <a:buNone/>
            </a:pPr>
            <a:endParaRPr lang="en-US" dirty="0"/>
          </a:p>
          <a:p>
            <a:pPr algn="just"/>
            <a:r>
              <a:rPr lang="en-US" sz="2800" dirty="0">
                <a:latin typeface="Times New Roman" pitchFamily="18" charset="0"/>
                <a:cs typeface="Times New Roman" pitchFamily="18" charset="0"/>
              </a:rPr>
              <a:t>It is striking that sustainable development and ideas about new governance rose to prominence at more or less the same time. Indeed, there is substantial evidence of mutual influence between the two currents. </a:t>
            </a:r>
          </a:p>
          <a:p>
            <a:pPr algn="just"/>
            <a:r>
              <a:rPr lang="en-US" sz="2800" dirty="0">
                <a:latin typeface="Times New Roman" pitchFamily="18" charset="0"/>
                <a:cs typeface="Times New Roman" pitchFamily="18" charset="0"/>
              </a:rPr>
              <a:t>Just as sustainability provides one of the core challenges which new governance approaches must address ( and contexts to which they must adapt. </a:t>
            </a:r>
          </a:p>
          <a:p>
            <a:pPr algn="just"/>
            <a:r>
              <a:rPr lang="en-US" sz="2800" dirty="0">
                <a:latin typeface="Times New Roman" pitchFamily="18" charset="0"/>
                <a:cs typeface="Times New Roman" pitchFamily="18" charset="0"/>
              </a:rPr>
              <a:t>It is argued that sustainability demands a more holistic approach that can balance different kinds of societal goals. </a:t>
            </a:r>
          </a:p>
        </p:txBody>
      </p:sp>
    </p:spTree>
    <p:extLst>
      <p:ext uri="{BB962C8B-B14F-4D97-AF65-F5344CB8AC3E}">
        <p14:creationId xmlns:p14="http://schemas.microsoft.com/office/powerpoint/2010/main" val="1169925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US" dirty="0"/>
          </a:p>
          <a:p>
            <a:pPr algn="just"/>
            <a:r>
              <a:rPr lang="en-US" sz="3200" dirty="0">
                <a:latin typeface="Times New Roman" pitchFamily="18" charset="0"/>
                <a:cs typeface="Times New Roman" pitchFamily="18" charset="0"/>
              </a:rPr>
              <a:t>Criticism: Too vague or little more than a slogan. </a:t>
            </a:r>
          </a:p>
          <a:p>
            <a:pPr algn="just"/>
            <a:r>
              <a:rPr lang="en-US" sz="3200" dirty="0">
                <a:latin typeface="Times New Roman" pitchFamily="18" charset="0"/>
                <a:cs typeface="Times New Roman" pitchFamily="18" charset="0"/>
              </a:rPr>
              <a:t>Governance and SHD are notoriously slippery concept (</a:t>
            </a:r>
            <a:r>
              <a:rPr lang="en-US" sz="3200" dirty="0" err="1">
                <a:latin typeface="Times New Roman" pitchFamily="18" charset="0"/>
                <a:cs typeface="Times New Roman" pitchFamily="18" charset="0"/>
              </a:rPr>
              <a:t>Adger</a:t>
            </a:r>
            <a:r>
              <a:rPr lang="en-US" sz="3200" dirty="0">
                <a:latin typeface="Times New Roman" pitchFamily="18" charset="0"/>
                <a:cs typeface="Times New Roman" pitchFamily="18" charset="0"/>
              </a:rPr>
              <a:t> and Jordon, 2009).</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801349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a:p>
            <a:pPr>
              <a:buNone/>
            </a:pPr>
            <a:r>
              <a:rPr lang="en-US" dirty="0"/>
              <a:t>Four elements are important when we talk about SD. </a:t>
            </a:r>
          </a:p>
          <a:p>
            <a:pPr marL="596646" indent="-514350">
              <a:buAutoNum type="arabicParenR"/>
            </a:pPr>
            <a:r>
              <a:rPr lang="en-US" dirty="0"/>
              <a:t>Integration</a:t>
            </a:r>
          </a:p>
          <a:p>
            <a:pPr marL="596646" indent="-514350">
              <a:buAutoNum type="arabicParenR"/>
            </a:pPr>
            <a:r>
              <a:rPr lang="en-US" dirty="0"/>
              <a:t>Measurement</a:t>
            </a:r>
          </a:p>
          <a:p>
            <a:pPr marL="596646" indent="-514350">
              <a:buAutoNum type="arabicParenR"/>
            </a:pPr>
            <a:r>
              <a:rPr lang="en-US" dirty="0"/>
              <a:t>Participation or partnerships</a:t>
            </a:r>
          </a:p>
          <a:p>
            <a:pPr marL="596646" indent="-514350">
              <a:buAutoNum type="arabicParenR"/>
            </a:pPr>
            <a:r>
              <a:rPr lang="en-US" dirty="0"/>
              <a:t>Reflexivity</a:t>
            </a:r>
          </a:p>
          <a:p>
            <a:pPr marL="82296" indent="0">
              <a:buNone/>
            </a:pPr>
            <a:r>
              <a:rPr lang="en-US" dirty="0"/>
              <a:t> </a:t>
            </a:r>
          </a:p>
        </p:txBody>
      </p:sp>
      <p:sp>
        <p:nvSpPr>
          <p:cNvPr id="2" name="Title 1"/>
          <p:cNvSpPr>
            <a:spLocks noGrp="1"/>
          </p:cNvSpPr>
          <p:nvPr>
            <p:ph type="title"/>
          </p:nvPr>
        </p:nvSpPr>
        <p:spPr/>
        <p:txBody>
          <a:bodyPr>
            <a:normAutofit fontScale="90000"/>
          </a:bodyPr>
          <a:lstStyle/>
          <a:p>
            <a:r>
              <a:rPr lang="en-US" dirty="0"/>
              <a:t>According to James </a:t>
            </a:r>
            <a:r>
              <a:rPr lang="en-US" dirty="0" err="1"/>
              <a:t>Meadowcroft</a:t>
            </a:r>
            <a:endParaRPr lang="en-US" dirty="0"/>
          </a:p>
        </p:txBody>
      </p:sp>
    </p:spTree>
    <p:extLst>
      <p:ext uri="{BB962C8B-B14F-4D97-AF65-F5344CB8AC3E}">
        <p14:creationId xmlns:p14="http://schemas.microsoft.com/office/powerpoint/2010/main" val="1166190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i="1" dirty="0"/>
          </a:p>
          <a:p>
            <a:pPr>
              <a:buNone/>
            </a:pPr>
            <a:r>
              <a:rPr lang="en-US" i="1" dirty="0"/>
              <a:t>   </a:t>
            </a:r>
          </a:p>
          <a:p>
            <a:pPr>
              <a:buNone/>
            </a:pPr>
            <a:r>
              <a:rPr lang="en-US" i="1" dirty="0"/>
              <a:t>‘Sustainable development is development that meets the needs of the present without compromising the ability of future generations to meet their own needs’. </a:t>
            </a:r>
          </a:p>
          <a:p>
            <a:endParaRPr lang="en-US" i="1"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4940491"/>
          </a:xfrm>
        </p:spPr>
        <p:txBody>
          <a:bodyPr>
            <a:noAutofit/>
          </a:bodyPr>
          <a:lstStyle/>
          <a:p>
            <a:pPr algn="just"/>
            <a:r>
              <a:rPr lang="en-US" sz="2000" dirty="0">
                <a:latin typeface="Times New Roman" pitchFamily="18" charset="0"/>
                <a:cs typeface="Times New Roman" pitchFamily="18" charset="0"/>
              </a:rPr>
              <a:t>‘Integration’ has long been identified as a worthy goal in the policy and administrative sciences (Lafferty, 2004b).</a:t>
            </a:r>
          </a:p>
          <a:p>
            <a:pPr algn="just"/>
            <a:r>
              <a:rPr lang="en-US" sz="2000" dirty="0">
                <a:latin typeface="Times New Roman" pitchFamily="18" charset="0"/>
                <a:cs typeface="Times New Roman" pitchFamily="18" charset="0"/>
              </a:rPr>
              <a:t>Integration of environment and development  decision making was </a:t>
            </a:r>
            <a:r>
              <a:rPr lang="en-US" sz="2000" dirty="0" smtClean="0">
                <a:latin typeface="Times New Roman" pitchFamily="18" charset="0"/>
                <a:cs typeface="Times New Roman" pitchFamily="18" charset="0"/>
              </a:rPr>
              <a:t>emphasized </a:t>
            </a:r>
            <a:r>
              <a:rPr lang="en-US" sz="2000" dirty="0">
                <a:latin typeface="Times New Roman" pitchFamily="18" charset="0"/>
                <a:cs typeface="Times New Roman" pitchFamily="18" charset="0"/>
              </a:rPr>
              <a:t>by the Report of the World Commission on Environment and Development (WCED </a:t>
            </a:r>
            <a:r>
              <a:rPr lang="en-US" sz="2000" u="sng" dirty="0">
                <a:latin typeface="Times New Roman" pitchFamily="18" charset="0"/>
                <a:cs typeface="Times New Roman" pitchFamily="18" charset="0"/>
              </a:rPr>
              <a:t>)</a:t>
            </a:r>
            <a:r>
              <a:rPr lang="en-US" sz="2000" dirty="0">
                <a:latin typeface="Times New Roman" pitchFamily="18" charset="0"/>
                <a:cs typeface="Times New Roman" pitchFamily="18" charset="0"/>
              </a:rPr>
              <a:t>back in 1987. </a:t>
            </a:r>
          </a:p>
          <a:p>
            <a:pPr algn="just"/>
            <a:r>
              <a:rPr lang="en-US" sz="2000" dirty="0">
                <a:latin typeface="Times New Roman" pitchFamily="18" charset="0"/>
                <a:cs typeface="Times New Roman" pitchFamily="18" charset="0"/>
              </a:rPr>
              <a:t>The goal was to integrate environment into development decision making – within government, but also in society more generally. </a:t>
            </a:r>
          </a:p>
          <a:p>
            <a:pPr algn="just"/>
            <a:r>
              <a:rPr lang="en-US" sz="2000" dirty="0">
                <a:latin typeface="Times New Roman" pitchFamily="18" charset="0"/>
                <a:cs typeface="Times New Roman" pitchFamily="18" charset="0"/>
              </a:rPr>
              <a:t>Fragmented, disjointed and/or partially contradictory policy initiatives waste resources and can jeopardize the attainment of priority objectives. </a:t>
            </a:r>
          </a:p>
          <a:p>
            <a:pPr algn="just"/>
            <a:r>
              <a:rPr lang="en-US" sz="2000" dirty="0">
                <a:latin typeface="Times New Roman" pitchFamily="18" charset="0"/>
                <a:cs typeface="Times New Roman" pitchFamily="18" charset="0"/>
              </a:rPr>
              <a:t>The search for ‘integration’ – for coordination among administrative levels, harmonization among goals, and mutual support among policy initiatives – has been understood as a hallmark of rational policy design and implementation.  </a:t>
            </a:r>
          </a:p>
        </p:txBody>
      </p:sp>
      <p:sp>
        <p:nvSpPr>
          <p:cNvPr id="2" name="Title 1"/>
          <p:cNvSpPr>
            <a:spLocks noGrp="1"/>
          </p:cNvSpPr>
          <p:nvPr>
            <p:ph type="title"/>
          </p:nvPr>
        </p:nvSpPr>
        <p:spPr/>
        <p:txBody>
          <a:bodyPr>
            <a:normAutofit/>
          </a:bodyPr>
          <a:lstStyle/>
          <a:p>
            <a:r>
              <a:rPr lang="en-US" sz="3200" dirty="0">
                <a:latin typeface="Times New Roman" pitchFamily="18" charset="0"/>
                <a:cs typeface="Times New Roman" pitchFamily="18" charset="0"/>
              </a:rPr>
              <a:t>Integration</a:t>
            </a:r>
          </a:p>
        </p:txBody>
      </p:sp>
    </p:spTree>
    <p:extLst>
      <p:ext uri="{BB962C8B-B14F-4D97-AF65-F5344CB8AC3E}">
        <p14:creationId xmlns:p14="http://schemas.microsoft.com/office/powerpoint/2010/main" val="434077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096000"/>
          </a:xfrm>
        </p:spPr>
        <p:txBody>
          <a:bodyPr>
            <a:noAutofit/>
          </a:bodyPr>
          <a:lstStyle/>
          <a:p>
            <a:r>
              <a:rPr lang="en-US" sz="3200" dirty="0">
                <a:latin typeface="Times New Roman" pitchFamily="18" charset="0"/>
                <a:cs typeface="Times New Roman" pitchFamily="18" charset="0"/>
              </a:rPr>
              <a:t>In practice, sustainable development requires the integration of economic, environmental, and social objectives across sectors, territories, and generations. </a:t>
            </a:r>
          </a:p>
          <a:p>
            <a:r>
              <a:rPr lang="en-US" sz="3200" dirty="0">
                <a:latin typeface="Times New Roman" pitchFamily="18" charset="0"/>
                <a:cs typeface="Times New Roman" pitchFamily="18" charset="0"/>
              </a:rPr>
              <a:t>Therefore, sustainable development requires the elimination of fragmentation, that is, environmental, social, and economic concerns must be integrated throughout decision making processes in order to move towards development that is truly sustainable. </a:t>
            </a:r>
          </a:p>
          <a:p>
            <a:endParaRPr lang="en-US" sz="32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3200" dirty="0">
                <a:latin typeface="Times New Roman" pitchFamily="18" charset="0"/>
                <a:cs typeface="Times New Roman" pitchFamily="18" charset="0"/>
              </a:rPr>
              <a:t>There has been substantial discussion about different forms of ‘integration’ (across governance levels, among ministries, within each sector, and so on). </a:t>
            </a:r>
          </a:p>
          <a:p>
            <a:pPr algn="just"/>
            <a:r>
              <a:rPr lang="en-US" sz="3200" dirty="0">
                <a:latin typeface="Times New Roman" pitchFamily="18" charset="0"/>
                <a:cs typeface="Times New Roman" pitchFamily="18" charset="0"/>
              </a:rPr>
              <a:t>While the importance of integration is now formally recognized by many governments, practical achievements are harder to identify. </a:t>
            </a:r>
          </a:p>
        </p:txBody>
      </p:sp>
    </p:spTree>
    <p:extLst>
      <p:ext uri="{BB962C8B-B14F-4D97-AF65-F5344CB8AC3E}">
        <p14:creationId xmlns:p14="http://schemas.microsoft.com/office/powerpoint/2010/main" val="1090018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It’s a critical dimension of governance for sustainable development. </a:t>
            </a:r>
          </a:p>
          <a:p>
            <a:pPr algn="just"/>
            <a:r>
              <a:rPr lang="en-US" dirty="0"/>
              <a:t>You can’t mange what you can’t measure.</a:t>
            </a:r>
          </a:p>
          <a:p>
            <a:pPr algn="just"/>
            <a:r>
              <a:rPr lang="en-US" dirty="0"/>
              <a:t>Sustainability assessment evaluates the all rounds effects of plans, policies and </a:t>
            </a:r>
            <a:r>
              <a:rPr lang="en-US" dirty="0" err="1"/>
              <a:t>programme</a:t>
            </a:r>
            <a:r>
              <a:rPr lang="en-US" dirty="0"/>
              <a:t>; and indexes that rank countries according to their sustainability. </a:t>
            </a:r>
          </a:p>
        </p:txBody>
      </p:sp>
      <p:sp>
        <p:nvSpPr>
          <p:cNvPr id="2" name="Title 1"/>
          <p:cNvSpPr>
            <a:spLocks noGrp="1"/>
          </p:cNvSpPr>
          <p:nvPr>
            <p:ph type="title"/>
          </p:nvPr>
        </p:nvSpPr>
        <p:spPr/>
        <p:txBody>
          <a:bodyPr/>
          <a:lstStyle/>
          <a:p>
            <a:r>
              <a:rPr lang="en-US" dirty="0"/>
              <a:t>Measurement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82296" indent="0" algn="just">
              <a:buNone/>
            </a:pPr>
            <a:endParaRPr lang="en-US" dirty="0"/>
          </a:p>
          <a:p>
            <a:pPr algn="just"/>
            <a:endParaRPr lang="en-US" dirty="0"/>
          </a:p>
          <a:p>
            <a:pPr algn="just"/>
            <a:r>
              <a:rPr lang="en-US" dirty="0"/>
              <a:t>Sustainability Objectives beyond the reach of individual actors. </a:t>
            </a:r>
          </a:p>
          <a:p>
            <a:pPr algn="just"/>
            <a:r>
              <a:rPr lang="en-US" dirty="0"/>
              <a:t>All stake holders should be included in the decision making process  plus community participation. </a:t>
            </a:r>
          </a:p>
          <a:p>
            <a:pPr algn="just"/>
            <a:r>
              <a:rPr lang="en-US" dirty="0"/>
              <a:t>What we need? Cooperative/joint Governance</a:t>
            </a:r>
          </a:p>
          <a:p>
            <a:pPr algn="just"/>
            <a:r>
              <a:rPr lang="en-US" dirty="0"/>
              <a:t>And a check on the performance of institutions with a particular focus on environment. </a:t>
            </a:r>
          </a:p>
          <a:p>
            <a:pPr algn="just"/>
            <a:endParaRPr lang="en-US" dirty="0"/>
          </a:p>
        </p:txBody>
      </p:sp>
      <p:sp>
        <p:nvSpPr>
          <p:cNvPr id="2" name="Title 1"/>
          <p:cNvSpPr>
            <a:spLocks noGrp="1"/>
          </p:cNvSpPr>
          <p:nvPr>
            <p:ph type="title"/>
          </p:nvPr>
        </p:nvSpPr>
        <p:spPr/>
        <p:txBody>
          <a:bodyPr/>
          <a:lstStyle/>
          <a:p>
            <a:r>
              <a:rPr lang="en-US" dirty="0"/>
              <a:t>Participation/ Partnership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endParaRPr lang="en-US" i="1" dirty="0"/>
          </a:p>
          <a:p>
            <a:pPr algn="just"/>
            <a:r>
              <a:rPr lang="en-US" i="1" dirty="0" err="1"/>
              <a:t>Deconcentration</a:t>
            </a:r>
            <a:r>
              <a:rPr lang="en-US" i="1" dirty="0"/>
              <a:t>: </a:t>
            </a:r>
            <a:r>
              <a:rPr lang="en-US" dirty="0"/>
              <a:t>Refers to transferring resources and decision making from headquarters to other branches of central government. </a:t>
            </a:r>
          </a:p>
          <a:p>
            <a:pPr algn="just"/>
            <a:r>
              <a:rPr lang="en-US" i="1" dirty="0"/>
              <a:t>Devolution:</a:t>
            </a:r>
            <a:r>
              <a:rPr lang="en-US" dirty="0"/>
              <a:t> refers to devolution of resources and power to autonomous units of government such as municipalities and local government. </a:t>
            </a:r>
          </a:p>
          <a:p>
            <a:pPr algn="just"/>
            <a:r>
              <a:rPr lang="en-US" i="1" dirty="0"/>
              <a:t>Delegation: </a:t>
            </a:r>
            <a:r>
              <a:rPr lang="en-US" dirty="0"/>
              <a:t>Delegation of resources and power to </a:t>
            </a:r>
            <a:r>
              <a:rPr lang="en-US" dirty="0" err="1"/>
              <a:t>organisations</a:t>
            </a:r>
            <a:r>
              <a:rPr lang="en-US" dirty="0"/>
              <a:t> outside the regular bureaucratic structures such as public corporations, development agencies or NGO. </a:t>
            </a:r>
          </a:p>
          <a:p>
            <a:pPr algn="just"/>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endParaRPr lang="en-US" dirty="0"/>
          </a:p>
          <a:p>
            <a:pPr algn="just">
              <a:buNone/>
            </a:pPr>
            <a:r>
              <a:rPr lang="en-US" dirty="0"/>
              <a:t>   </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‘Thus ‘reflexivity’ – the capacity to reflect on performance and to change </a:t>
            </a:r>
            <a:r>
              <a:rPr lang="en-US" i="1" dirty="0" err="1">
                <a:latin typeface="Times New Roman" pitchFamily="18" charset="0"/>
                <a:cs typeface="Times New Roman" pitchFamily="18" charset="0"/>
              </a:rPr>
              <a:t>behaviour</a:t>
            </a:r>
            <a:r>
              <a:rPr lang="en-US" i="1" dirty="0">
                <a:latin typeface="Times New Roman" pitchFamily="18" charset="0"/>
                <a:cs typeface="Times New Roman" pitchFamily="18" charset="0"/>
              </a:rPr>
              <a:t> in order to alter anticipated outcomes – is critical to governance for sustainable development’.</a:t>
            </a:r>
          </a:p>
          <a:p>
            <a:pPr algn="just">
              <a:buNone/>
            </a:pPr>
            <a:endParaRPr lang="en-US" dirty="0">
              <a:latin typeface="Times New Roman" pitchFamily="18" charset="0"/>
              <a:cs typeface="Times New Roman" pitchFamily="18" charset="0"/>
            </a:endParaRPr>
          </a:p>
          <a:p>
            <a:pPr algn="just">
              <a:buNone/>
            </a:pPr>
            <a:r>
              <a:rPr lang="en-US" i="1" dirty="0">
                <a:latin typeface="Times New Roman" pitchFamily="18" charset="0"/>
                <a:cs typeface="Times New Roman" pitchFamily="18" charset="0"/>
              </a:rPr>
              <a:t>   ‘Society’ take stock of current trends, evaluate existing practices, experiment with alternative ways of doing things, and encourage a shift to more desirable alternatives’?</a:t>
            </a:r>
          </a:p>
          <a:p>
            <a:pPr algn="just">
              <a:buNone/>
            </a:pPr>
            <a:r>
              <a:rPr lang="en-US" i="1" dirty="0">
                <a:latin typeface="Times New Roman" pitchFamily="18" charset="0"/>
                <a:cs typeface="Times New Roman" pitchFamily="18" charset="0"/>
              </a:rPr>
              <a:t>  </a:t>
            </a:r>
          </a:p>
          <a:p>
            <a:pPr algn="just">
              <a:buNone/>
            </a:pPr>
            <a:r>
              <a:rPr lang="en-US" i="1" dirty="0">
                <a:latin typeface="Times New Roman" pitchFamily="18" charset="0"/>
                <a:cs typeface="Times New Roman" pitchFamily="18" charset="0"/>
              </a:rPr>
              <a:t>     Reflexivity should be embedded in structures and    processes</a:t>
            </a:r>
            <a:r>
              <a:rPr lang="en-US" dirty="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a:latin typeface="Times New Roman" pitchFamily="18" charset="0"/>
                <a:cs typeface="Times New Roman" pitchFamily="18" charset="0"/>
              </a:rPr>
              <a:t>Reflexivity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a:latin typeface="Times New Roman" pitchFamily="18" charset="0"/>
                <a:cs typeface="Times New Roman" pitchFamily="18" charset="0"/>
              </a:rPr>
              <a:t>How can we achieve it?</a:t>
            </a:r>
          </a:p>
          <a:p>
            <a:pPr algn="just">
              <a:buNone/>
            </a:pP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i="1" u="sng" dirty="0">
                <a:latin typeface="Times New Roman" pitchFamily="18" charset="0"/>
                <a:cs typeface="Times New Roman" pitchFamily="18" charset="0"/>
              </a:rPr>
              <a:t>We need specific mechanism </a:t>
            </a:r>
            <a:r>
              <a:rPr lang="en-US" i="1" dirty="0">
                <a:latin typeface="Times New Roman" pitchFamily="18" charset="0"/>
                <a:cs typeface="Times New Roman" pitchFamily="18" charset="0"/>
              </a:rPr>
              <a:t>to encourage reflexive governance for sustainability (</a:t>
            </a:r>
            <a:r>
              <a:rPr lang="en-US" i="1" dirty="0" err="1">
                <a:latin typeface="Times New Roman" pitchFamily="18" charset="0"/>
                <a:cs typeface="Times New Roman" pitchFamily="18" charset="0"/>
              </a:rPr>
              <a:t>i.e</a:t>
            </a:r>
            <a:r>
              <a:rPr lang="en-US" i="1" dirty="0">
                <a:latin typeface="Times New Roman" pitchFamily="18" charset="0"/>
                <a:cs typeface="Times New Roman" pitchFamily="18" charset="0"/>
              </a:rPr>
              <a:t>, the construction of dedicated sites or processes </a:t>
            </a:r>
            <a:r>
              <a:rPr lang="en-US" i="1" u="sng" dirty="0">
                <a:latin typeface="Times New Roman" pitchFamily="18" charset="0"/>
                <a:cs typeface="Times New Roman" pitchFamily="18" charset="0"/>
              </a:rPr>
              <a:t>that encourage the analysis of experience and the drawing of lessons about sustainability);</a:t>
            </a:r>
            <a:r>
              <a:rPr lang="en-US" i="1" dirty="0">
                <a:latin typeface="Times New Roman" pitchFamily="18" charset="0"/>
                <a:cs typeface="Times New Roman" pitchFamily="18" charset="0"/>
              </a:rPr>
              <a:t> and secondly, </a:t>
            </a:r>
            <a:r>
              <a:rPr lang="en-US" i="1" u="sng" dirty="0">
                <a:latin typeface="Times New Roman" pitchFamily="18" charset="0"/>
                <a:cs typeface="Times New Roman" pitchFamily="18" charset="0"/>
              </a:rPr>
              <a:t>reform of more general institutions of political decision-making </a:t>
            </a:r>
            <a:r>
              <a:rPr lang="en-US" i="1" dirty="0">
                <a:latin typeface="Times New Roman" pitchFamily="18" charset="0"/>
                <a:cs typeface="Times New Roman" pitchFamily="18" charset="0"/>
              </a:rPr>
              <a:t>so that reflexivity is enhanced.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We also require more </a:t>
            </a:r>
            <a:r>
              <a:rPr lang="en-US" u="sng" dirty="0"/>
              <a:t>general reforms to promote reflexivity, </a:t>
            </a:r>
            <a:r>
              <a:rPr lang="en-US" dirty="0"/>
              <a:t>and suggestions here cover topics as wide as electoral system reform, especially in ‘first-past-the-post’ countries), campaign expenditure limits, media ownership, civic education, and public participation. </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109728" indent="0">
              <a:buNone/>
            </a:pPr>
            <a:endParaRPr lang="en-US" dirty="0"/>
          </a:p>
          <a:p>
            <a:pPr algn="ctr">
              <a:buNone/>
            </a:pPr>
            <a:r>
              <a:rPr lang="en-US" dirty="0"/>
              <a:t> </a:t>
            </a:r>
            <a:r>
              <a:rPr lang="en-US" sz="3600" dirty="0">
                <a:latin typeface="Times New Roman" pitchFamily="18" charset="0"/>
                <a:cs typeface="Times New Roman" pitchFamily="18" charset="0"/>
              </a:rPr>
              <a:t> Two Approaches to Governance and Sustainable Development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321491"/>
          </a:xfrm>
        </p:spPr>
        <p:txBody>
          <a:bodyPr>
            <a:normAutofit/>
          </a:bodyPr>
          <a:lstStyle/>
          <a:p>
            <a:pPr algn="just">
              <a:buFont typeface="Arial" pitchFamily="34" charset="0"/>
              <a:buChar char="•"/>
            </a:pPr>
            <a:r>
              <a:rPr lang="en-US" dirty="0"/>
              <a:t>Oft-Cited definition of SHD was first published in 1987 by </a:t>
            </a:r>
            <a:r>
              <a:rPr lang="en-US" dirty="0" err="1"/>
              <a:t>Bruntland</a:t>
            </a:r>
            <a:r>
              <a:rPr lang="en-US" dirty="0"/>
              <a:t> Commission’s report, ‘ Our Common Future’. </a:t>
            </a:r>
          </a:p>
          <a:p>
            <a:pPr algn="just">
              <a:buFont typeface="Arial" pitchFamily="34" charset="0"/>
              <a:buChar char="•"/>
            </a:pPr>
            <a:r>
              <a:rPr lang="en-US" dirty="0"/>
              <a:t>The article linked the economic development and environmental stability.</a:t>
            </a:r>
          </a:p>
          <a:p>
            <a:pPr algn="just">
              <a:buFont typeface="Arial" pitchFamily="34" charset="0"/>
              <a:buChar char="•"/>
            </a:pPr>
            <a:r>
              <a:rPr lang="en-US" dirty="0"/>
              <a:t>The concept of SHD aims to maintain economic advancement and progress while protecting the long term value of the environment. </a:t>
            </a:r>
          </a:p>
          <a:p>
            <a:pPr algn="just">
              <a:buFont typeface="Arial" pitchFamily="34" charset="0"/>
              <a:buChar char="•"/>
            </a:pPr>
            <a:r>
              <a:rPr lang="en-US" dirty="0"/>
              <a:t>It provided a framework for the integration of environment policies and development strategies (UN General Assembly,1987)</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en-US" dirty="0"/>
          </a:p>
          <a:p>
            <a:pPr algn="just">
              <a:buFont typeface="Wingdings" pitchFamily="2" charset="2"/>
              <a:buChar char="Ø"/>
            </a:pPr>
            <a:r>
              <a:rPr lang="en-US" sz="3200" i="1" dirty="0">
                <a:latin typeface="Times New Roman" pitchFamily="18" charset="0"/>
                <a:cs typeface="Times New Roman" pitchFamily="18" charset="0"/>
              </a:rPr>
              <a:t>  Shift in the dominant rules of game, a transformation of established technologies and societal practices, typically </a:t>
            </a:r>
            <a:r>
              <a:rPr lang="en-US" sz="3200" i="1" u="sng" dirty="0">
                <a:latin typeface="Times New Roman" pitchFamily="18" charset="0"/>
                <a:cs typeface="Times New Roman" pitchFamily="18" charset="0"/>
              </a:rPr>
              <a:t>stretching over several generations</a:t>
            </a:r>
            <a:r>
              <a:rPr lang="en-US" sz="3200" i="1" dirty="0">
                <a:latin typeface="Times New Roman" pitchFamily="18" charset="0"/>
                <a:cs typeface="Times New Roman" pitchFamily="18" charset="0"/>
              </a:rPr>
              <a:t>. </a:t>
            </a:r>
          </a:p>
          <a:p>
            <a:pPr algn="just">
              <a:buFont typeface="Wingdings" pitchFamily="2" charset="2"/>
              <a:buChar char="Ø"/>
            </a:pPr>
            <a:r>
              <a:rPr lang="en-US" sz="3200" i="1" dirty="0">
                <a:latin typeface="Times New Roman" pitchFamily="18" charset="0"/>
                <a:cs typeface="Times New Roman" pitchFamily="18" charset="0"/>
              </a:rPr>
              <a:t>Transformation of critical systems (energy, mobility, agriculture, and so on) to radically reduce their environment impacts. </a:t>
            </a:r>
          </a:p>
        </p:txBody>
      </p:sp>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Transition Management / Evolution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a:t> </a:t>
            </a:r>
          </a:p>
          <a:p>
            <a:pPr algn="just">
              <a:buFont typeface="Wingdings" pitchFamily="2" charset="2"/>
              <a:buChar char="Ø"/>
            </a:pPr>
            <a:r>
              <a:rPr lang="en-US" dirty="0"/>
              <a:t> With respect to eco-social systems, ‘resilience’ relates to the capacity to adjust to changing circumstances, to learn from experience, and enhance adaptive capacity. </a:t>
            </a:r>
          </a:p>
          <a:p>
            <a:pPr algn="just">
              <a:buFont typeface="Wingdings" pitchFamily="2" charset="2"/>
              <a:buChar char="Ø"/>
            </a:pPr>
            <a:r>
              <a:rPr lang="en-US" dirty="0"/>
              <a:t>Key mechanism to implement adaptive policies include: ‘automatic adjustment’, ‘integrate assessment to inform policy parameters’, ‘multi-perspective deliberation’, formal review and continuous learning’, encouraging self </a:t>
            </a:r>
            <a:r>
              <a:rPr lang="en-US" dirty="0" err="1"/>
              <a:t>organisation</a:t>
            </a:r>
            <a:r>
              <a:rPr lang="en-US" dirty="0"/>
              <a:t> and networking;, and promoting variation.  </a:t>
            </a:r>
          </a:p>
          <a:p>
            <a:pPr algn="just">
              <a:buNone/>
            </a:pPr>
            <a:endParaRPr lang="en-US" dirty="0"/>
          </a:p>
        </p:txBody>
      </p:sp>
      <p:sp>
        <p:nvSpPr>
          <p:cNvPr id="2" name="Title 1"/>
          <p:cNvSpPr>
            <a:spLocks noGrp="1"/>
          </p:cNvSpPr>
          <p:nvPr>
            <p:ph type="title"/>
          </p:nvPr>
        </p:nvSpPr>
        <p:spPr/>
        <p:txBody>
          <a:bodyPr>
            <a:normAutofit fontScale="90000"/>
          </a:bodyPr>
          <a:lstStyle/>
          <a:p>
            <a:r>
              <a:rPr lang="en-US" dirty="0"/>
              <a:t>Adaptive Management/Resilience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SHD is Planning for the Long Term.</a:t>
            </a:r>
          </a:p>
          <a:p>
            <a:pPr algn="just"/>
            <a:r>
              <a:rPr lang="en-US" dirty="0"/>
              <a:t>It requires finding synergies and coherence between what have been largely separate goals.</a:t>
            </a:r>
          </a:p>
          <a:p>
            <a:pPr algn="just"/>
            <a:r>
              <a:rPr lang="en-US" dirty="0"/>
              <a:t>It requires a holistic approach. </a:t>
            </a:r>
          </a:p>
          <a:p>
            <a:pPr algn="just"/>
            <a:r>
              <a:rPr lang="en-US" dirty="0"/>
              <a:t>However, planning institutions and processes in most countries still work along </a:t>
            </a:r>
            <a:r>
              <a:rPr lang="en-US" dirty="0" err="1"/>
              <a:t>sectoral</a:t>
            </a:r>
            <a:r>
              <a:rPr lang="en-US" dirty="0"/>
              <a:t> lines. Balancing the needs of environmental protection and development, in particular, has proved difficult.</a:t>
            </a:r>
          </a:p>
          <a:p>
            <a:endParaRPr lang="en-US" dirty="0"/>
          </a:p>
          <a:p>
            <a:endParaRPr lang="en-US" dirty="0"/>
          </a:p>
        </p:txBody>
      </p:sp>
      <p:sp>
        <p:nvSpPr>
          <p:cNvPr id="2" name="Title 1"/>
          <p:cNvSpPr>
            <a:spLocks noGrp="1"/>
          </p:cNvSpPr>
          <p:nvPr>
            <p:ph type="title"/>
          </p:nvPr>
        </p:nvSpPr>
        <p:spPr/>
        <p:txBody>
          <a:bodyPr/>
          <a:lstStyle/>
          <a:p>
            <a:r>
              <a:rPr lang="en-US" dirty="0"/>
              <a:t>To conclude: </a:t>
            </a:r>
          </a:p>
        </p:txBody>
      </p:sp>
    </p:spTree>
    <p:extLst>
      <p:ext uri="{BB962C8B-B14F-4D97-AF65-F5344CB8AC3E}">
        <p14:creationId xmlns:p14="http://schemas.microsoft.com/office/powerpoint/2010/main" val="1075003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There is a need to develop institutions that promote inter-governmental equity. </a:t>
            </a:r>
          </a:p>
          <a:p>
            <a:pPr algn="just"/>
            <a:r>
              <a:rPr lang="en-US" dirty="0"/>
              <a:t>However, the governing institutions, and thus political incentives, in most states emphasis and encourage a short-term approach. </a:t>
            </a:r>
          </a:p>
          <a:p>
            <a:pPr algn="just"/>
            <a:r>
              <a:rPr lang="en-US" dirty="0"/>
              <a:t>As the High Level Panel on Global Sustainability put it, “there are few incentives to put (sustainable development) into practice when our policies, politics and institutions disproportionally reward the short-time.”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146614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a:buNone/>
            </a:pPr>
            <a:r>
              <a:rPr lang="en-US" dirty="0"/>
              <a:t>   </a:t>
            </a:r>
          </a:p>
          <a:p>
            <a:pPr algn="just">
              <a:buNone/>
            </a:pPr>
            <a:r>
              <a:rPr lang="en-US" dirty="0"/>
              <a:t>  </a:t>
            </a:r>
            <a:r>
              <a:rPr lang="en-US" sz="3600" dirty="0">
                <a:latin typeface="Times New Roman" pitchFamily="18" charset="0"/>
                <a:cs typeface="Times New Roman" pitchFamily="18" charset="0"/>
              </a:rPr>
              <a:t> Our aim is to see whether Pakistan’s development process has had been remained sustainable manner. </a:t>
            </a:r>
          </a:p>
          <a:p>
            <a:endParaRPr lang="en-US" dirty="0"/>
          </a:p>
          <a:p>
            <a:endParaRPr lang="en-US" dirty="0"/>
          </a:p>
        </p:txBody>
      </p:sp>
      <p:sp>
        <p:nvSpPr>
          <p:cNvPr id="2" name="Title 1"/>
          <p:cNvSpPr>
            <a:spLocks noGrp="1"/>
          </p:cNvSpPr>
          <p:nvPr>
            <p:ph type="title"/>
          </p:nvPr>
        </p:nvSpPr>
        <p:spPr/>
        <p:txBody>
          <a:bodyPr/>
          <a:lstStyle/>
          <a:p>
            <a:r>
              <a:rPr lang="en-US" dirty="0">
                <a:latin typeface="Times New Roman" pitchFamily="18" charset="0"/>
                <a:cs typeface="Times New Roman" pitchFamily="18" charset="0"/>
              </a:rPr>
              <a:t>SHD and Pakistan</a:t>
            </a:r>
          </a:p>
        </p:txBody>
      </p:sp>
    </p:spTree>
    <p:extLst>
      <p:ext uri="{BB962C8B-B14F-4D97-AF65-F5344CB8AC3E}">
        <p14:creationId xmlns:p14="http://schemas.microsoft.com/office/powerpoint/2010/main" val="3700102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For Pakistan at National level, there is need to frame and adopt sustainable development policies which must satisfy the national and international implications. </a:t>
            </a:r>
          </a:p>
        </p:txBody>
      </p:sp>
    </p:spTree>
    <p:extLst>
      <p:ext uri="{BB962C8B-B14F-4D97-AF65-F5344CB8AC3E}">
        <p14:creationId xmlns:p14="http://schemas.microsoft.com/office/powerpoint/2010/main" val="551594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a:buNone/>
            </a:pPr>
            <a:r>
              <a:rPr lang="en-US" dirty="0"/>
              <a:t>  </a:t>
            </a:r>
          </a:p>
          <a:p>
            <a:pPr>
              <a:buNone/>
            </a:pPr>
            <a:endParaRPr lang="en-US" dirty="0"/>
          </a:p>
          <a:p>
            <a:pPr>
              <a:buNone/>
            </a:pPr>
            <a:r>
              <a:rPr lang="en-US" dirty="0">
                <a:latin typeface="Times New Roman" pitchFamily="18" charset="0"/>
                <a:cs typeface="Times New Roman" pitchFamily="18" charset="0"/>
              </a:rPr>
              <a:t>How can we achieve SHD targets in Pakistan? </a:t>
            </a:r>
          </a:p>
          <a:p>
            <a:pPr>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326593"/>
            <a:ext cx="8229600" cy="1039091"/>
          </a:xfrm>
        </p:spPr>
        <p:txBody>
          <a:bodyPr/>
          <a:lstStyle/>
          <a:p>
            <a:r>
              <a:rPr lang="en-US" dirty="0">
                <a:latin typeface="Times New Roman" pitchFamily="18" charset="0"/>
                <a:cs typeface="Times New Roman" pitchFamily="18" charset="0"/>
              </a:rPr>
              <a:t>Brainstorming</a:t>
            </a:r>
            <a:r>
              <a:rPr lang="en-US" dirty="0" smtClean="0">
                <a:latin typeface="Times New Roman" pitchFamily="18" charset="0"/>
                <a:cs typeface="Times New Roman" pitchFamily="18" charset="0"/>
              </a:rPr>
              <a:t>!!! Work to do….</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97691"/>
          </a:xfrm>
        </p:spPr>
        <p:txBody>
          <a:bodyPr/>
          <a:lstStyle/>
          <a:p>
            <a:endParaRPr lang="en-US" dirty="0"/>
          </a:p>
          <a:p>
            <a:endParaRPr lang="en-US" dirty="0"/>
          </a:p>
          <a:p>
            <a:pPr algn="just">
              <a:buNone/>
            </a:pPr>
            <a:r>
              <a:rPr lang="en-US" dirty="0"/>
              <a:t>  </a:t>
            </a:r>
            <a:r>
              <a:rPr lang="en-US" sz="4000" i="1" dirty="0">
                <a:latin typeface="Times New Roman" pitchFamily="18" charset="0"/>
                <a:cs typeface="Times New Roman" pitchFamily="18" charset="0"/>
              </a:rPr>
              <a:t>Sustainable development ties together concern for the carrying capacity of natural systems with the social challenges facing humanity. </a:t>
            </a:r>
          </a:p>
          <a:p>
            <a:pPr algn="just"/>
            <a:endParaRPr lang="en-US" sz="4000" i="1"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a:t>Post 2015 Developmental Agenda ,UN Sustainable Summit, 2015. </a:t>
            </a:r>
          </a:p>
          <a:p>
            <a:r>
              <a:rPr lang="en-US" dirty="0"/>
              <a:t>Poverty</a:t>
            </a:r>
          </a:p>
          <a:p>
            <a:r>
              <a:rPr lang="en-US" dirty="0"/>
              <a:t>Hunger/ Food Insecurity</a:t>
            </a:r>
          </a:p>
          <a:p>
            <a:r>
              <a:rPr lang="en-US" dirty="0"/>
              <a:t>Quality Education</a:t>
            </a:r>
          </a:p>
          <a:p>
            <a:r>
              <a:rPr lang="en-US" dirty="0"/>
              <a:t>Gender Equality</a:t>
            </a:r>
          </a:p>
          <a:p>
            <a:r>
              <a:rPr lang="en-US" dirty="0"/>
              <a:t>Clean Water and Sanitation for all. </a:t>
            </a:r>
          </a:p>
          <a:p>
            <a:r>
              <a:rPr lang="en-US" dirty="0"/>
              <a:t>Affordable Clean Energy</a:t>
            </a:r>
          </a:p>
          <a:p>
            <a:r>
              <a:rPr lang="en-US" dirty="0"/>
              <a:t>Economic Growth</a:t>
            </a:r>
          </a:p>
          <a:p>
            <a:r>
              <a:rPr lang="en-US" dirty="0"/>
              <a:t>Reduce income inequality </a:t>
            </a:r>
          </a:p>
          <a:p>
            <a:r>
              <a:rPr lang="en-US" dirty="0"/>
              <a:t>Safe and affordable housing</a:t>
            </a:r>
          </a:p>
          <a:p>
            <a:r>
              <a:rPr lang="en-US" dirty="0"/>
              <a:t>Eco friendly consumption and production patterns</a:t>
            </a:r>
          </a:p>
          <a:p>
            <a:endParaRPr lang="en-US" dirty="0"/>
          </a:p>
        </p:txBody>
      </p:sp>
      <p:sp>
        <p:nvSpPr>
          <p:cNvPr id="2" name="Title 1"/>
          <p:cNvSpPr>
            <a:spLocks noGrp="1"/>
          </p:cNvSpPr>
          <p:nvPr>
            <p:ph type="title"/>
          </p:nvPr>
        </p:nvSpPr>
        <p:spPr/>
        <p:txBody>
          <a:bodyPr/>
          <a:lstStyle/>
          <a:p>
            <a:r>
              <a:rPr lang="en-US" dirty="0"/>
              <a:t>Challenges: </a:t>
            </a:r>
          </a:p>
        </p:txBody>
      </p:sp>
    </p:spTree>
    <p:extLst>
      <p:ext uri="{BB962C8B-B14F-4D97-AF65-F5344CB8AC3E}">
        <p14:creationId xmlns:p14="http://schemas.microsoft.com/office/powerpoint/2010/main" val="106365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a:t>  </a:t>
            </a:r>
          </a:p>
          <a:p>
            <a:pPr algn="just">
              <a:buNone/>
            </a:pPr>
            <a:r>
              <a:rPr lang="en-US" i="1" dirty="0"/>
              <a:t>  Sustainable development suggests that we should be concerned not so much with economic growth but rather with human ‘development’, and that the quality of growth should be adjusted to avoid damage to critical environmental systems. </a:t>
            </a:r>
          </a:p>
          <a:p>
            <a:endParaRPr lang="en-US" dirty="0"/>
          </a:p>
        </p:txBody>
      </p:sp>
      <p:sp>
        <p:nvSpPr>
          <p:cNvPr id="2" name="Title 1"/>
          <p:cNvSpPr>
            <a:spLocks noGrp="1"/>
          </p:cNvSpPr>
          <p:nvPr>
            <p:ph type="title"/>
          </p:nvPr>
        </p:nvSpPr>
        <p:spPr/>
        <p:txBody>
          <a:bodyPr/>
          <a:lstStyle/>
          <a:p>
            <a:r>
              <a:rPr lang="en-US" dirty="0" err="1" smtClean="0"/>
              <a:t>Cont</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i="1" dirty="0"/>
          </a:p>
          <a:p>
            <a:pPr algn="just">
              <a:buNone/>
            </a:pPr>
            <a:r>
              <a:rPr lang="en-US" i="1" dirty="0"/>
              <a:t>  For the most part, this discussion is concentrated on the details of policy and process” on what governments, communities and businesses are actually doing, and what they should be doing, if their formal commitment to sustainable development is to be consequent. </a:t>
            </a:r>
          </a:p>
          <a:p>
            <a:pPr marL="109728" indent="0">
              <a:buNone/>
            </a:pPr>
            <a:endParaRPr lang="en-US" dirty="0"/>
          </a:p>
        </p:txBody>
      </p:sp>
      <p:sp>
        <p:nvSpPr>
          <p:cNvPr id="2" name="Title 1"/>
          <p:cNvSpPr>
            <a:spLocks noGrp="1"/>
          </p:cNvSpPr>
          <p:nvPr>
            <p:ph type="title"/>
          </p:nvPr>
        </p:nvSpPr>
        <p:spPr/>
        <p:txBody>
          <a:bodyPr/>
          <a:lstStyle/>
          <a:p>
            <a:r>
              <a:rPr lang="en-US" dirty="0" smtClean="0"/>
              <a:t>Conti…..</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r>
              <a:rPr lang="en-US" dirty="0" smtClean="0"/>
              <a:t>              Better </a:t>
            </a:r>
            <a:r>
              <a:rPr lang="en-US" dirty="0"/>
              <a:t>Standard of Living</a:t>
            </a:r>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dirty="0"/>
              <a:t>    </a:t>
            </a:r>
            <a:endParaRPr lang="en-US" dirty="0" smtClean="0"/>
          </a:p>
          <a:p>
            <a:pPr algn="ctr">
              <a:buNone/>
            </a:pPr>
            <a:r>
              <a:rPr lang="en-US" dirty="0" smtClean="0"/>
              <a:t>Without </a:t>
            </a:r>
            <a:r>
              <a:rPr lang="en-US" dirty="0"/>
              <a:t>damaging environment and wasting natural resources.</a:t>
            </a:r>
          </a:p>
        </p:txBody>
      </p:sp>
      <p:sp>
        <p:nvSpPr>
          <p:cNvPr id="2" name="Title 1"/>
          <p:cNvSpPr>
            <a:spLocks noGrp="1"/>
          </p:cNvSpPr>
          <p:nvPr>
            <p:ph type="title"/>
          </p:nvPr>
        </p:nvSpPr>
        <p:spPr/>
        <p:txBody>
          <a:bodyPr/>
          <a:lstStyle/>
          <a:p>
            <a:r>
              <a:rPr lang="en-US" dirty="0"/>
              <a:t>What is SHD? </a:t>
            </a:r>
          </a:p>
        </p:txBody>
      </p:sp>
      <p:sp>
        <p:nvSpPr>
          <p:cNvPr id="12" name="Down Arrow 11"/>
          <p:cNvSpPr/>
          <p:nvPr/>
        </p:nvSpPr>
        <p:spPr>
          <a:xfrm>
            <a:off x="3962400" y="2057400"/>
            <a:ext cx="1447800" cy="2362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SHD</a:t>
            </a:r>
          </a:p>
        </p:txBody>
      </p:sp>
    </p:spTree>
    <p:extLst>
      <p:ext uri="{BB962C8B-B14F-4D97-AF65-F5344CB8AC3E}">
        <p14:creationId xmlns:p14="http://schemas.microsoft.com/office/powerpoint/2010/main" val="426253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buNone/>
            </a:pPr>
            <a:r>
              <a:rPr lang="en-US" dirty="0"/>
              <a:t>‘Sustainable development is the pattern of development that permits future generations to live at least as well as the current generation’ (</a:t>
            </a:r>
            <a:r>
              <a:rPr lang="en-US" dirty="0" err="1"/>
              <a:t>Todaro</a:t>
            </a:r>
            <a:r>
              <a:rPr lang="en-US" dirty="0"/>
              <a:t> and Smith 2006).</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72427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1737</TotalTime>
  <Words>1749</Words>
  <Application>Microsoft Office PowerPoint</Application>
  <PresentationFormat>On-screen Show (4:3)</PresentationFormat>
  <Paragraphs>148</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PowerPoint Presentation</vt:lpstr>
      <vt:lpstr>PowerPoint Presentation</vt:lpstr>
      <vt:lpstr>PowerPoint Presentation</vt:lpstr>
      <vt:lpstr>PowerPoint Presentation</vt:lpstr>
      <vt:lpstr>Challenges: </vt:lpstr>
      <vt:lpstr>Cont….</vt:lpstr>
      <vt:lpstr>Conti…..</vt:lpstr>
      <vt:lpstr>What is SHD?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According to James Meadowcroft</vt:lpstr>
      <vt:lpstr>Integration</vt:lpstr>
      <vt:lpstr>PowerPoint Presentation</vt:lpstr>
      <vt:lpstr>PowerPoint Presentation</vt:lpstr>
      <vt:lpstr>Measurement</vt:lpstr>
      <vt:lpstr>Participation/ Partnership</vt:lpstr>
      <vt:lpstr>PowerPoint Presentation</vt:lpstr>
      <vt:lpstr>Reflexivity</vt:lpstr>
      <vt:lpstr>PowerPoint Presentation</vt:lpstr>
      <vt:lpstr>PowerPoint Presentation</vt:lpstr>
      <vt:lpstr>PowerPoint Presentation</vt:lpstr>
      <vt:lpstr>Transition Management / Evolution</vt:lpstr>
      <vt:lpstr>Adaptive Management/Resilience</vt:lpstr>
      <vt:lpstr>To conclude: </vt:lpstr>
      <vt:lpstr>PowerPoint Presentation</vt:lpstr>
      <vt:lpstr>SHD and Pakistan</vt:lpstr>
      <vt:lpstr>PowerPoint Presentation</vt:lpstr>
      <vt:lpstr>Brainstorming!!! Work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Human Development</dc:title>
  <dc:creator>20670</dc:creator>
  <cp:lastModifiedBy>toshiba</cp:lastModifiedBy>
  <cp:revision>116</cp:revision>
  <dcterms:created xsi:type="dcterms:W3CDTF">2017-11-09T05:49:13Z</dcterms:created>
  <dcterms:modified xsi:type="dcterms:W3CDTF">2020-03-21T06:00:31Z</dcterms:modified>
</cp:coreProperties>
</file>